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26A4F1-1EDA-47B8-9679-0C5AED91DA1A}">
          <p14:sldIdLst>
            <p14:sldId id="257"/>
            <p14:sldId id="265"/>
            <p14:sldId id="26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05F52077-B959-466E-9985-37A8BF538874}">
          <p14:sldIdLst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4660"/>
  </p:normalViewPr>
  <p:slideViewPr>
    <p:cSldViewPr>
      <p:cViewPr>
        <p:scale>
          <a:sx n="118" d="100"/>
          <a:sy n="118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</a:t>
            </a:r>
            <a:r>
              <a:rPr lang="ru-RU" baseline="0" dirty="0" smtClean="0"/>
              <a:t> всего</a:t>
            </a:r>
            <a:endParaRPr lang="ru-RU" dirty="0"/>
          </a:p>
        </c:rich>
      </c:tx>
      <c:layout>
        <c:manualLayout>
          <c:xMode val="edge"/>
          <c:yMode val="edge"/>
          <c:x val="0.30189307669518201"/>
          <c:y val="1.094812485345029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10621042106429E-2"/>
          <c:y val="0.19359043323540365"/>
          <c:w val="0.88721365361113791"/>
          <c:h val="0.663499900001379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9513,83007</c:v>
                </c:pt>
                <c:pt idx="1">
                  <c:v>ФАКТ 9906,95608</c:v>
                </c:pt>
              </c:strCache>
            </c:strRef>
          </c:cat>
          <c:val>
            <c:numRef>
              <c:f>Лист1!$B$2:$B$5</c:f>
              <c:numCache>
                <c:formatCode>0.000</c:formatCode>
                <c:ptCount val="4"/>
                <c:pt idx="0" formatCode="General">
                  <c:v>28082.901000000002</c:v>
                </c:pt>
                <c:pt idx="1">
                  <c:v>27137.258000000002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046528"/>
        <c:axId val="121048064"/>
        <c:axId val="0"/>
      </c:bar3DChart>
      <c:catAx>
        <c:axId val="12104652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21048064"/>
        <c:crosses val="autoZero"/>
        <c:auto val="1"/>
        <c:lblAlgn val="ctr"/>
        <c:lblOffset val="100"/>
        <c:noMultiLvlLbl val="0"/>
      </c:catAx>
      <c:valAx>
        <c:axId val="1210480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104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 32,98 %</c:v>
                </c:pt>
                <c:pt idx="1">
                  <c:v>неналоговые доходы 5,28 %</c:v>
                </c:pt>
                <c:pt idx="2">
                  <c:v>Безвозмездные поступления 61,74 %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 formatCode="General">
                  <c:v>6864.8980000000001</c:v>
                </c:pt>
                <c:pt idx="1">
                  <c:v>2982.5949999999998</c:v>
                </c:pt>
                <c:pt idx="2" formatCode="General">
                  <c:v>19810.518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29501295855678"/>
          <c:y val="0.32834928775070538"/>
          <c:w val="0.81021076126996683"/>
          <c:h val="0.6716507122492978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9861.2720700000009</c:v>
                </c:pt>
                <c:pt idx="1">
                  <c:v>9858.3634299999994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27137.26</c:v>
                </c:pt>
                <c:pt idx="1">
                  <c:v>27137.26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99,97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9861.2720700000009</c:v>
                </c:pt>
                <c:pt idx="1">
                  <c:v>9858.3634299999994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0.000</c:formatCode>
                <c:ptCount val="4"/>
                <c:pt idx="0">
                  <c:v>9861.2720700000009</c:v>
                </c:pt>
                <c:pt idx="1">
                  <c:v>9858.3634299999994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06880"/>
        <c:axId val="134369280"/>
        <c:axId val="0"/>
      </c:bar3DChart>
      <c:catAx>
        <c:axId val="135706880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ru-RU"/>
          </a:p>
        </c:txPr>
        <c:crossAx val="134369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436928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3570688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0881-4634-43E0-B477-9B7961CD064B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4283-6A1C-4EB0-A4F1-C826347A7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8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4283-6A1C-4EB0-A4F1-C826347A70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0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9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9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8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1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AE9A-1C60-4430-8A77-E968B6749179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C8A1-BA18-4C30-9844-FF4469D85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7" y="2967335"/>
            <a:ext cx="7465313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Отчет об исполнении бюджета муниципального образования </a:t>
            </a:r>
            <a:r>
              <a:rPr lang="ru-RU" sz="3600" dirty="0" err="1" smtClean="0">
                <a:solidFill>
                  <a:schemeClr val="bg1"/>
                </a:solidFill>
              </a:rPr>
              <a:t>Восходненское</a:t>
            </a:r>
            <a:r>
              <a:rPr lang="ru-RU" sz="3600" dirty="0" smtClean="0">
                <a:solidFill>
                  <a:schemeClr val="bg1"/>
                </a:solidFill>
              </a:rPr>
              <a:t> сельское поселение Красногвардейского района Республики Крым                                 за 2021 год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7177088" algn="l"/>
              </a:tabLst>
            </a:pPr>
            <a:r>
              <a:rPr lang="ru-RU" sz="2000" dirty="0"/>
              <a:t>К отчету об исполнении бюджета муниципального образования Серебрянское сельское поселение Раздольненского района Республики Крым за 2021 </a:t>
            </a:r>
            <a:r>
              <a:rPr lang="ru-RU" sz="2000" dirty="0" smtClean="0"/>
              <a:t>год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9"/>
            <a:ext cx="8208911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6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524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завершении своего отчета я хочу обратиться к жителям нашего поселения, что без Вашей помощи и ответственного гражданского отношения к проводимым в поселении мероприятиям администрация в одиночку не сможет добиться хороших результатов. Мы надеемся на Ваше участие в сходах граждан, субботниках и других мероприятиях которые проводятся у нас в поселении. Хочу выразить благодарность работникам  Администрации сельского поселения, которые в полном объеме и качественно выполняют свои обязанности, ищут ответы на все вопросы, которые задают граждане нашего поселения и делают все для того, чтобы поселение было жизнеспособным и развивающимся. Благодарю  депутатов, руководителей учреждений и предпринимателей за взаимопонимание и выручку. Я знаю, что вместе мы сможем преодолеть любые трудности. Хочу пожелать Вам всем крепкого здоровья, семейного благополучия, чистого и светлого неба над головой, удачи и счастья. Спасибо за внимание.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6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Бюджет для граждан»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Подготовлен администрацией Серебрянского сельского поселения Раздольненского района Республики Крым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u="sng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Информация </a:t>
            </a:r>
            <a:r>
              <a:rPr lang="ru-RU" sz="2200" b="1" u="sng" spc="-1" dirty="0">
                <a:solidFill>
                  <a:srgbClr val="000000"/>
                </a:solidFill>
                <a:latin typeface="Times New Roman"/>
                <a:ea typeface="DejaVu Sans"/>
              </a:rPr>
              <a:t>для контактов</a:t>
            </a: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с. Серебрянска, ул. Пушкина, 7, Раздольненский район, Республика Крым , 296209</a:t>
            </a:r>
            <a:r>
              <a:rPr lang="ru-RU" sz="2200" spc="-1" dirty="0">
                <a:latin typeface="Arial"/>
              </a:rPr>
              <a:t/>
            </a:r>
            <a:br>
              <a:rPr lang="ru-RU" sz="2200" spc="-1" dirty="0">
                <a:latin typeface="Arial"/>
              </a:rPr>
            </a:b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2200" spc="-1" dirty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) 95-542           e-</a:t>
            </a:r>
            <a:r>
              <a:rPr lang="ru-RU" sz="22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serebryankasovet@mail.ru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0483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термины, применяемые в бюджетном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бюджет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-свод бюджетов бюджетной системы Российской Федерации на соответствующей территории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Бюджетная система Российской Федерации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3753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-поступающие в бюджет денежные средства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денежные средства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-превышение расходов бюджета над его доходами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превышение доходов бюджета над его расходами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94"/>
            <a:ext cx="9148156" cy="57175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Уважаемые жители Серебрянского сельского поселения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1"/>
            <a:ext cx="88204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Представляем Вашему вниманию Отчет об исполнении бюджета муниципального образования                                         Серебрянское сельское поселение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Раздольненского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Республики Крым за 2021 год.</a:t>
            </a:r>
          </a:p>
          <a:p>
            <a:pPr algn="ctr"/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	</a:t>
            </a:r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 нацелен на получение обратной </a:t>
            </a:r>
          </a:p>
          <a:p>
            <a:pPr algn="just"/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42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ПАРАМЕТРЫ ИСПОЛНЕНИЯ БЮДЖЕТА  ЗА  2021 ГОД (ТЫС.РУБ)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95441"/>
              </p:ext>
            </p:extLst>
          </p:nvPr>
        </p:nvGraphicFramePr>
        <p:xfrm>
          <a:off x="323527" y="1628800"/>
          <a:ext cx="8280921" cy="344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02"/>
                <a:gridCol w="1810002"/>
                <a:gridCol w="1810002"/>
                <a:gridCol w="2850915"/>
              </a:tblGrid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Исполнение %</a:t>
                      </a:r>
                      <a:endParaRPr lang="ru-RU" dirty="0"/>
                    </a:p>
                  </a:txBody>
                  <a:tcPr/>
                </a:tc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9 513,83007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9 906,95608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9 861,27207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858</a:t>
                      </a:r>
                      <a:r>
                        <a:rPr lang="ru-RU" dirty="0" smtClean="0"/>
                        <a:t>,36343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95,56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0568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347,442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056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</a:t>
                      </a:r>
                      <a:r>
                        <a:rPr lang="ru-RU" baseline="0" dirty="0" smtClean="0"/>
                        <a:t>59265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23" y="5373216"/>
            <a:ext cx="6302834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1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548680"/>
            <a:ext cx="47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ИСПОЛНЕНИЕ БЮДЖЕТА ВИШЕНСКОГО СЕЛЬСКОГО ПОСЕЛЕНИЯ ЗА 2017 ГОД ПО ДОХОДАМ (ТЫС.РУБ.)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7239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ИСПОЛНЕНИЕ БЮДЖЕТА СЕРЕБРЯНСКОГО СЕЛЬСКОГО ПОСЕЛЕНИЯ РАЗДОЛЬНЕНСКОГО РАЙОНА РЕСПУБЛИКИ КРЫМ                                                                  ЗА 2021 ГОД ПО ДОХОДАМ (ТЫС.РУБ.)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8471959"/>
              </p:ext>
            </p:extLst>
          </p:nvPr>
        </p:nvGraphicFramePr>
        <p:xfrm>
          <a:off x="467544" y="1397000"/>
          <a:ext cx="432048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59613283"/>
              </p:ext>
            </p:extLst>
          </p:nvPr>
        </p:nvGraphicFramePr>
        <p:xfrm>
          <a:off x="5004048" y="1124744"/>
          <a:ext cx="348004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7032"/>
            <a:ext cx="9252520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826729"/>
            <a:ext cx="9252519" cy="5204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801" y="97608"/>
            <a:ext cx="894786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СТРУКТУРА И ОБЪЕМ НАЛОГОВЫХ И НЕНАЛОГОВЫХ ДОХОДОВ БЮДЖЕТА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СЕРЕБРЯНСКОГО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СЕЛЬСКОГО ПОС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ЕЛЕНИЯ ЗА 2021 ГОД (ТЫС.РУБ.)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65727"/>
              </p:ext>
            </p:extLst>
          </p:nvPr>
        </p:nvGraphicFramePr>
        <p:xfrm>
          <a:off x="0" y="692696"/>
          <a:ext cx="8820472" cy="570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/>
                <a:gridCol w="1423808"/>
                <a:gridCol w="1415887"/>
                <a:gridCol w="1624801"/>
              </a:tblGrid>
              <a:tr h="39627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Поступило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3396,465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3790,95625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+394,49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Налог на доходы физических лиц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1075,0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1226,96931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+151,96931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Налог на имущество физических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13,01261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+6,01261</a:t>
                      </a: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970,258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970,61842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+0,36042</a:t>
                      </a: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840,142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1057,03417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+216,89217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Государственная пошлина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10,8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10,7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-0,1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210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от использования имущества, находящиеся в государственной и муниципальной собственности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112,265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112,2876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+0,0226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49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Прочие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381,0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381,020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+0,020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49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Штрафы,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санкции, возмещение ущерба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19,3135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+19,3135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4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36104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4834" y="498255"/>
            <a:ext cx="6518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СТРУКТУРА И ОБЪЕМ БЕЗВОЗМЕЗДНЫХ ПОСТУПЛЕНИЙ</a:t>
            </a:r>
          </a:p>
          <a:p>
            <a:pPr algn="ctr"/>
            <a:r>
              <a:rPr lang="ru-RU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(ТЫС.РУБ.) </a:t>
            </a:r>
            <a:endParaRPr lang="ru-RU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75228"/>
              </p:ext>
            </p:extLst>
          </p:nvPr>
        </p:nvGraphicFramePr>
        <p:xfrm>
          <a:off x="899592" y="1340768"/>
          <a:ext cx="7536160" cy="337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152128"/>
                <a:gridCol w="1224136"/>
                <a:gridCol w="911424"/>
              </a:tblGrid>
              <a:tr h="3685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Исполнение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6117,36507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6115,99983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99,98</a:t>
                      </a:r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870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бюджетам сельских поселений на выравнивание бюджетной обеспеченности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1033,853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1033,853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4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субсидии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3500,00</a:t>
                      </a:r>
                      <a:endParaRPr lang="ru-RU" sz="1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3500,00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4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0,982</a:t>
                      </a:r>
                      <a:endParaRPr lang="ru-RU" sz="12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0,982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233,940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233,940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>
                    <a:noFill/>
                  </a:tcPr>
                </a:tc>
              </a:tr>
              <a:tr h="368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1348,59007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1347,22483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99,90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2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9" y="116632"/>
            <a:ext cx="9948598" cy="7461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143" y="2844225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СТРУКТУРА И ОБЪЕМ РАСХОДОВ БЮДЖЕТА  СЕРЕБРЯНСКОГО  СЕЛЬСКОГО ПОСЕЛЕНИЯ ЗА 2021 (ТЫС.РУБ.)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663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ИСПОЛНЕНИЕ БЮДЖЕТА СЕРЕБРЯНСКОГО СЕЛЬСКОГО ПОСЕЛЕНИЯ ЗА 2021</a:t>
            </a:r>
          </a:p>
          <a:p>
            <a:pPr algn="ctr"/>
            <a:r>
              <a:rPr lang="ru-RU" sz="1600" i="1" dirty="0" smtClean="0"/>
              <a:t> ГОД ПО РАСХОДАМ (ТЫС.РУБ.)</a:t>
            </a:r>
            <a:endParaRPr lang="ru-RU" sz="16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29093"/>
              </p:ext>
            </p:extLst>
          </p:nvPr>
        </p:nvGraphicFramePr>
        <p:xfrm>
          <a:off x="611560" y="3543020"/>
          <a:ext cx="7917060" cy="312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265"/>
                <a:gridCol w="1979265"/>
                <a:gridCol w="1979265"/>
                <a:gridCol w="1979265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Исполнение 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83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9861,27207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9858,36343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99,97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Общегосударственные вопросы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4568,197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4566,6543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99,97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98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Национальная оборона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233,940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233,940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2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1305,29307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1303,92783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99,90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229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Жилищно-коммунальное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хозяйство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3753,842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3753,8413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24361083"/>
              </p:ext>
            </p:extLst>
          </p:nvPr>
        </p:nvGraphicFramePr>
        <p:xfrm>
          <a:off x="323528" y="908720"/>
          <a:ext cx="8424935" cy="120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2204864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3017" y="220486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57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494</Words>
  <Application>Microsoft Office PowerPoint</Application>
  <PresentationFormat>Экран (4:3)</PresentationFormat>
  <Paragraphs>149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Основные термины, применяемые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«Бюджет для граждан»   Подготовлен администрацией Серебрянского сельского поселения Раздольненского района Республики Крым  Информация для контактов  Адрес: с. Серебрянска, ул. Пушкина, 7, Раздольненский район, Республика Крым , 296209         тел. /факс (36553) 95-542           e-mail: serebryankasovet@mail.ru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Мичурино</dc:creator>
  <cp:lastModifiedBy>USER</cp:lastModifiedBy>
  <cp:revision>112</cp:revision>
  <dcterms:created xsi:type="dcterms:W3CDTF">2018-07-24T08:30:06Z</dcterms:created>
  <dcterms:modified xsi:type="dcterms:W3CDTF">2022-05-05T13:44:49Z</dcterms:modified>
</cp:coreProperties>
</file>