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7" r:id="rId2"/>
    <p:sldId id="265" r:id="rId3"/>
    <p:sldId id="266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D26A4F1-1EDA-47B8-9679-0C5AED91DA1A}">
          <p14:sldIdLst>
            <p14:sldId id="257"/>
            <p14:sldId id="265"/>
            <p14:sldId id="266"/>
            <p14:sldId id="258"/>
            <p14:sldId id="259"/>
            <p14:sldId id="260"/>
            <p14:sldId id="268"/>
            <p14:sldId id="261"/>
            <p14:sldId id="262"/>
            <p14:sldId id="263"/>
            <p14:sldId id="264"/>
          </p14:sldIdLst>
        </p14:section>
        <p14:section name="Раздел без заголовка" id="{05F52077-B959-466E-9985-37A8BF538874}">
          <p14:sldIdLst>
            <p14:sldId id="2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4" autoAdjust="0"/>
    <p:restoredTop sz="89929" autoAdjust="0"/>
  </p:normalViewPr>
  <p:slideViewPr>
    <p:cSldViewPr>
      <p:cViewPr>
        <p:scale>
          <a:sx n="118" d="100"/>
          <a:sy n="118" d="100"/>
        </p:scale>
        <p:origin x="-522" y="15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</a:t>
            </a:r>
            <a:r>
              <a:rPr lang="ru-RU" baseline="0" dirty="0" smtClean="0"/>
              <a:t> всего</a:t>
            </a:r>
            <a:endParaRPr lang="ru-RU" dirty="0"/>
          </a:p>
        </c:rich>
      </c:tx>
      <c:layout>
        <c:manualLayout>
          <c:xMode val="edge"/>
          <c:yMode val="edge"/>
          <c:x val="0.30189307669518201"/>
          <c:y val="1.094812485345029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59215642706365E-2"/>
          <c:y val="0.1935903123901761"/>
          <c:w val="0.88721365361113791"/>
          <c:h val="0.663499900001379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/>
          </c:dPt>
          <c:cat>
            <c:strRef>
              <c:f>Лист1!$A$2:$A$5</c:f>
              <c:strCache>
                <c:ptCount val="2"/>
                <c:pt idx="0">
                  <c:v>ПЛАН 10350,00695</c:v>
                </c:pt>
                <c:pt idx="1">
                  <c:v>ФАКТ 10626498,16</c:v>
                </c:pt>
              </c:strCache>
            </c:strRef>
          </c:cat>
          <c:val>
            <c:numRef>
              <c:f>Лист1!$B$2:$B$5</c:f>
              <c:numCache>
                <c:formatCode>0.000</c:formatCode>
                <c:ptCount val="4"/>
                <c:pt idx="0" formatCode="General">
                  <c:v>1.6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60"/>
        <c:shape val="cylinder"/>
        <c:axId val="72201728"/>
        <c:axId val="72203264"/>
        <c:axId val="0"/>
      </c:bar3DChart>
      <c:catAx>
        <c:axId val="7220172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72203264"/>
        <c:crosses val="autoZero"/>
        <c:auto val="1"/>
        <c:lblAlgn val="ctr"/>
        <c:lblOffset val="100"/>
        <c:noMultiLvlLbl val="0"/>
      </c:catAx>
      <c:valAx>
        <c:axId val="722032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7220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 44,79 %</c:v>
                </c:pt>
                <c:pt idx="1">
                  <c:v>неналоговые доходы 22,10 %</c:v>
                </c:pt>
                <c:pt idx="2">
                  <c:v>Безвозмездные поступления 33,11 %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 formatCode="General">
                  <c:v>45</c:v>
                </c:pt>
                <c:pt idx="1">
                  <c:v>22</c:v>
                </c:pt>
                <c:pt idx="2" formatCode="General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508073077004734"/>
          <c:y val="0.15728544529535032"/>
          <c:w val="0.36491939191643336"/>
          <c:h val="0.685428839277927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29501295855678"/>
          <c:y val="0.32834928775070538"/>
          <c:w val="0.81021076126996683"/>
          <c:h val="0.6716507122492978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0.000</c:formatCode>
                <c:ptCount val="4"/>
                <c:pt idx="0">
                  <c:v>10746.04257</c:v>
                </c:pt>
                <c:pt idx="1">
                  <c:v>10737.579100000001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27137.26</c:v>
                </c:pt>
                <c:pt idx="1">
                  <c:v>27137.26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99,92%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0.000</c:formatCode>
                <c:ptCount val="4"/>
                <c:pt idx="0">
                  <c:v>10746.04257</c:v>
                </c:pt>
                <c:pt idx="1">
                  <c:v>10737.579100000001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269440"/>
        <c:axId val="36287616"/>
        <c:axId val="0"/>
      </c:bar3DChart>
      <c:catAx>
        <c:axId val="36269440"/>
        <c:scaling>
          <c:orientation val="minMax"/>
        </c:scaling>
        <c:delete val="0"/>
        <c:axPos val="b"/>
        <c:numFmt formatCode="0.000" sourceLinked="1"/>
        <c:majorTickMark val="out"/>
        <c:minorTickMark val="none"/>
        <c:tickLblPos val="high"/>
        <c:txPr>
          <a:bodyPr/>
          <a:lstStyle/>
          <a:p>
            <a:pPr>
              <a:defRPr sz="1600"/>
            </a:pPr>
            <a:endParaRPr lang="ru-RU"/>
          </a:p>
        </c:txPr>
        <c:crossAx val="362876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628761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36269440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30881-4634-43E0-B477-9B7961CD064B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D4283-6A1C-4EB0-A4F1-C826347A7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8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4283-6A1C-4EB0-A4F1-C826347A70A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4283-6A1C-4EB0-A4F1-C826347A70A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4283-6A1C-4EB0-A4F1-C826347A70A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9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8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68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9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1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6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32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0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84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3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6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9AE9A-1C60-4430-8A77-E968B6749179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0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7177088" algn="l"/>
              </a:tabLst>
            </a:pPr>
            <a:r>
              <a:rPr lang="ru-RU" sz="2000" dirty="0"/>
              <a:t>К отчету об исполнении бюджета муниципального образования Серебрянское сельское поселение Раздольненского района Республики Крым за </a:t>
            </a:r>
            <a:r>
              <a:rPr lang="ru-RU" sz="2000" dirty="0" smtClean="0"/>
              <a:t>2022 год</a:t>
            </a:r>
          </a:p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7" y="2967335"/>
            <a:ext cx="7465313" cy="3416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Отчет об исполнении бюджета муниципального образования </a:t>
            </a:r>
            <a:r>
              <a:rPr lang="ru-RU" sz="3600" dirty="0" err="1" smtClean="0">
                <a:solidFill>
                  <a:schemeClr val="bg1"/>
                </a:solidFill>
              </a:rPr>
              <a:t>Восходненское</a:t>
            </a:r>
            <a:r>
              <a:rPr lang="ru-RU" sz="3600" dirty="0" smtClean="0">
                <a:solidFill>
                  <a:schemeClr val="bg1"/>
                </a:solidFill>
              </a:rPr>
              <a:t> сельское поселение Красногвардейского района Республики Крым                                 за 2021 год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6" y="2420888"/>
            <a:ext cx="756084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8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59" y="116632"/>
            <a:ext cx="9948598" cy="7461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6143" y="2844225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СТРУКТУРА И ОБЪЕМ РАСХОДОВ БЮДЖЕТА  СЕРЕБРЯНСКОГО  СЕЛЬСКОГО ПОСЕЛЕНИЯ ЗА </a:t>
            </a:r>
            <a:r>
              <a:rPr lang="ru-RU" sz="1600" i="1" dirty="0" smtClean="0"/>
              <a:t>2022 </a:t>
            </a:r>
            <a:r>
              <a:rPr lang="ru-RU" sz="1600" i="1" dirty="0" smtClean="0"/>
              <a:t>(ТЫС.РУБ.)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1663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ИСПОЛНЕНИЕ БЮДЖЕТА СЕРЕБРЯНСКОГО СЕЛЬСКОГО ПОСЕЛЕНИЯ ЗА </a:t>
            </a:r>
            <a:r>
              <a:rPr lang="ru-RU" sz="1600" i="1" dirty="0" smtClean="0"/>
              <a:t>2022</a:t>
            </a:r>
            <a:endParaRPr lang="ru-RU" sz="1600" i="1" dirty="0" smtClean="0"/>
          </a:p>
          <a:p>
            <a:pPr algn="ctr"/>
            <a:r>
              <a:rPr lang="ru-RU" sz="1600" i="1" dirty="0" smtClean="0"/>
              <a:t> ГОД ПО РАСХОДАМ (ТЫС.РУБ.)</a:t>
            </a:r>
            <a:endParaRPr lang="ru-RU" sz="16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612280"/>
              </p:ext>
            </p:extLst>
          </p:nvPr>
        </p:nvGraphicFramePr>
        <p:xfrm>
          <a:off x="611560" y="3543020"/>
          <a:ext cx="7917060" cy="3129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265"/>
                <a:gridCol w="1979265"/>
                <a:gridCol w="1979265"/>
                <a:gridCol w="1979265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Исполнение 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283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10746,04257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10737,5791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99,92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Общегосударственные вопросы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5193,68357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5185,26246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99,84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598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Национальная оборона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255,506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255,506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62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Национальная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экономика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1682,54495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1682,54495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229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Жилищно-коммунальное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хозяйство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3195,30805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3195,26569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96940587"/>
              </p:ext>
            </p:extLst>
          </p:nvPr>
        </p:nvGraphicFramePr>
        <p:xfrm>
          <a:off x="323528" y="908720"/>
          <a:ext cx="8424935" cy="120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35696" y="2204864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23017" y="2204864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факт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3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7524" y="1124744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 завершении своего отчета я хочу обратиться к жителям нашего поселения, что без Вашей помощи и ответственного гражданского отношения к проводимым в поселении мероприятиям администрация в одиночку не сможет добиться хороших результатов. Мы надеемся на Ваше участие в сходах граждан, субботниках и других мероприятиях которые проводятся у нас в поселении. Хочу выразить благодарность работникам  Администрации сельского поселения, которые в полном объеме и качественно выполняют свои обязанности, ищут ответы на все вопросы, которые задают граждане нашего поселения и делают все для того, чтобы поселение было жизнеспособным и развивающимся. Благодарю  депутатов, руководителей учреждений и предпринимателей за взаимопонимание и выручку. Я знаю, что вместе мы сможем преодолеть любые трудности. Хочу пожелать Вам всем крепкого здоровья, семейного благополучия, чистого и светлого неба над головой, удачи и счастья. Спасибо за внимание.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Бюджет для граждан»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Подготовлен администрацией Серебрянского сельского поселения Раздольненского района Республики Крым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200" b="1" u="sng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Информация </a:t>
            </a:r>
            <a:r>
              <a:rPr lang="ru-RU" sz="2200" b="1" u="sng" spc="-1" dirty="0">
                <a:solidFill>
                  <a:srgbClr val="000000"/>
                </a:solidFill>
                <a:latin typeface="Times New Roman"/>
                <a:ea typeface="DejaVu Sans"/>
              </a:rPr>
              <a:t>для контактов</a:t>
            </a:r>
            <a:r>
              <a:rPr lang="ru-RU" sz="2200" spc="-1" dirty="0">
                <a:latin typeface="Arial"/>
              </a:rPr>
              <a:t/>
            </a:r>
            <a:br>
              <a:rPr lang="ru-RU" sz="2200" spc="-1" dirty="0">
                <a:latin typeface="Arial"/>
              </a:rPr>
            </a:br>
            <a:r>
              <a:rPr lang="ru-RU" sz="2200" spc="-1" dirty="0">
                <a:latin typeface="Arial"/>
              </a:rPr>
              <a:t/>
            </a:r>
            <a:br>
              <a:rPr lang="ru-RU" sz="2200" spc="-1" dirty="0">
                <a:latin typeface="Arial"/>
              </a:rPr>
            </a:br>
            <a:r>
              <a:rPr lang="ru-RU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Адрес: с. Серебрянска, ул. Пушкина, 7, Раздольненский район, Республика Крым , 296209</a:t>
            </a:r>
            <a:r>
              <a:rPr lang="ru-RU" sz="2200" spc="-1" dirty="0">
                <a:latin typeface="Arial"/>
              </a:rPr>
              <a:t/>
            </a:r>
            <a:br>
              <a:rPr lang="ru-RU" sz="2200" spc="-1" dirty="0">
                <a:latin typeface="Arial"/>
              </a:rPr>
            </a:br>
            <a:r>
              <a:rPr lang="ru-RU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        тел. /факс (</a:t>
            </a:r>
            <a:r>
              <a:rPr lang="ru-RU" sz="2200" spc="-1" dirty="0">
                <a:solidFill>
                  <a:srgbClr val="000000"/>
                </a:solidFill>
                <a:latin typeface="Arial"/>
                <a:ea typeface="DejaVu Sans"/>
              </a:rPr>
              <a:t>36553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) 95-542           e-</a:t>
            </a:r>
            <a:r>
              <a:rPr lang="ru-RU" sz="2200" spc="-1" dirty="0" err="1">
                <a:solidFill>
                  <a:srgbClr val="000000"/>
                </a:solidFill>
                <a:latin typeface="Times New Roman"/>
                <a:ea typeface="DejaVu Sans"/>
              </a:rPr>
              <a:t>mail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en-US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serebryankasovet@mail.ru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048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термины, применяемые в бюджетном процессе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>
              <a:tabLst>
                <a:tab pos="444500" algn="l"/>
              </a:tabLst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-свод бюджетов бюджетной системы Российской Федерации на соответствующей территории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Российской Федерации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6375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620713"/>
            <a:ext cx="8229600" cy="452596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-поступающие в бюджет денежные средства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-выплачиваемые из бюджета денежные средства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-превышение расходов бюджета над его доходами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превышение доходов бюджета над его расходами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4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94"/>
            <a:ext cx="9148156" cy="57175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Уважаемые жители Серебрянского сельского поселения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1"/>
            <a:ext cx="882047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Представляем Вашему вниманию Отчет об исполнении бюджета муниципального образования                                         Серебрянское сельское поселение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Раздольненского</a:t>
            </a:r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 Республики Крым за 2022 год.</a:t>
            </a:r>
          </a:p>
          <a:p>
            <a:pPr algn="ctr"/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	</a:t>
            </a:r>
            <a:r>
              <a:rPr lang="ru-RU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для граждан нацелен на получение обратной </a:t>
            </a:r>
          </a:p>
          <a:p>
            <a:pPr algn="just"/>
            <a:r>
              <a:rPr lang="ru-RU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связи от жителей поселения, которых волнуют проблемы муниципальных финансов. Надеемся, что представление бюджета в понятной для жителей форме повысит уровень общественного участия граждан в бюджетном процессе.</a:t>
            </a:r>
            <a:endParaRPr lang="ru-RU" sz="2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4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4249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ПАРАМЕТРЫ ИСПОЛНЕНИЯ БЮДЖЕТА  ЗА  2022 ГОД (ТЫС.РУБ)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0293"/>
              </p:ext>
            </p:extLst>
          </p:nvPr>
        </p:nvGraphicFramePr>
        <p:xfrm>
          <a:off x="323527" y="1628800"/>
          <a:ext cx="8280921" cy="3441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02"/>
                <a:gridCol w="1810002"/>
                <a:gridCol w="1810002"/>
                <a:gridCol w="2850915"/>
              </a:tblGrid>
              <a:tr h="676874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Исполнение %</a:t>
                      </a:r>
                      <a:endParaRPr lang="ru-RU" dirty="0"/>
                    </a:p>
                  </a:txBody>
                  <a:tcPr/>
                </a:tc>
              </a:tr>
              <a:tr h="676874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10 350,00695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10 626,49816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102,67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676874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10 746,04257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r>
                        <a:rPr lang="ru-RU" baseline="0" dirty="0" smtClean="0"/>
                        <a:t> 737,579,10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99,92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705682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396,03562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111,08094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705682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Профицит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23" y="5373216"/>
            <a:ext cx="6302834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0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548680"/>
            <a:ext cx="4734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ИСПОЛНЕНИЕ БЮДЖЕТА ВИШЕНСКОГО СЕЛЬСКОГО ПОСЕЛЕНИЯ ЗА 2017 ГОД ПО ДОХОДАМ (ТЫС.РУБ.)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36" y="-26299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337239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ИСПОЛНЕНИЕ БЮДЖЕТА СЕРЕБРЯНСКОГО СЕЛЬСКОГО ПОСЕЛЕНИЯ РАЗДОЛЬНЕНСКОГО РАЙОНА РЕСПУБЛИКИ КРЫМ                                                                  ЗА 2022 ГОД ПО ДОХОДАМ (ТЫС.РУБ.)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02737660"/>
              </p:ext>
            </p:extLst>
          </p:nvPr>
        </p:nvGraphicFramePr>
        <p:xfrm>
          <a:off x="360000" y="1342585"/>
          <a:ext cx="4320480" cy="42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51402502"/>
              </p:ext>
            </p:extLst>
          </p:nvPr>
        </p:nvGraphicFramePr>
        <p:xfrm>
          <a:off x="4967259" y="1472010"/>
          <a:ext cx="37680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963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6540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9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801" y="97608"/>
            <a:ext cx="894786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СТРУКТУРА И ОБЪЕМ НАЛОГОВЫХ И НЕНАЛОГОВЫХ ДОХОДОВ БЮДЖЕТА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СЕРЕБРЯНСКОГО</a:t>
            </a:r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СЕЛЬСКОГО ПОС</a:t>
            </a:r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ЕЛЕНИЯ ЗА </a:t>
            </a:r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2022 </a:t>
            </a:r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ГОД </a:t>
            </a:r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(РУБ</a:t>
            </a:r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.)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333662"/>
              </p:ext>
            </p:extLst>
          </p:nvPr>
        </p:nvGraphicFramePr>
        <p:xfrm>
          <a:off x="-43798" y="5445224"/>
          <a:ext cx="912705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102"/>
                <a:gridCol w="1336202"/>
                <a:gridCol w="1415887"/>
                <a:gridCol w="1822868"/>
              </a:tblGrid>
              <a:tr h="149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624732"/>
              </p:ext>
            </p:extLst>
          </p:nvPr>
        </p:nvGraphicFramePr>
        <p:xfrm>
          <a:off x="127244" y="836712"/>
          <a:ext cx="8909252" cy="5990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4876"/>
                <a:gridCol w="1224136"/>
                <a:gridCol w="1152128"/>
                <a:gridCol w="1008112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План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Факт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Отклонения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Всего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6 831 742,00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7 108 233,21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+276491,21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Налог на доходы физических лиц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1 126 400,00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1 212 122,98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+85722,98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Налог на имущество физических лиц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22 003,00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22 238,09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+235,09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Единый сельскохозяйственный налог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2 349 928,00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2 349 929,29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+1,29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Земельный налог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1 054 000,00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1 174 984,27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+120984,27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Государственная пошлина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4 400,00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4 800,00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+400,00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Доходы, от использования имущества, находящиеся в государственной и муниципальной собственности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1 878 761,00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1 947 897,16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+69136,16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Прочие неналоговые 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396 250,00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396 261,42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11,42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Штрафы, санкции, возмещение ущерба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3" marR="601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7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361040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4834" y="498255"/>
            <a:ext cx="65183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СТРУКТУРА И ОБЪЕМ БЕЗВОЗМЕЗДНЫХ ПОСТУПЛЕНИЙ</a:t>
            </a:r>
          </a:p>
          <a:p>
            <a:pPr algn="ctr"/>
            <a:r>
              <a:rPr lang="ru-RU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(РУБ</a:t>
            </a:r>
            <a:r>
              <a:rPr lang="ru-RU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.) </a:t>
            </a:r>
            <a:endParaRPr lang="ru-RU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61018"/>
              </p:ext>
            </p:extLst>
          </p:nvPr>
        </p:nvGraphicFramePr>
        <p:xfrm>
          <a:off x="899592" y="1340768"/>
          <a:ext cx="7536160" cy="2928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1152128"/>
                <a:gridCol w="1224136"/>
                <a:gridCol w="911424"/>
              </a:tblGrid>
              <a:tr h="3685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Исполнение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85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 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3518264,95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3518264,95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</a:t>
                      </a:r>
                      <a:r>
                        <a:rPr lang="ru-RU" sz="1200" dirty="0" smtClean="0"/>
                        <a:t>100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4870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бюджетам сельских поселений на выравнивание бюджетной обеспеченности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1777240,00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1777240,00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44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сельских поселений на выполнение передаваемых полномочий субъектов Российской Федерации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0,974</a:t>
                      </a:r>
                      <a:endParaRPr lang="ru-RU" sz="12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0,974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3685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сельских поселений на осуществление первичного воинского учета на территориях, где отсутствуют военные комиссариаты 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255506,00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255506,00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</a:p>
                  </a:txBody>
                  <a:tcPr>
                    <a:noFill/>
                  </a:tcPr>
                </a:tc>
              </a:tr>
              <a:tr h="3685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1484544,95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1484544,95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 smtClean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9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416</Words>
  <Application>Microsoft Office PowerPoint</Application>
  <PresentationFormat>Экран (4:3)</PresentationFormat>
  <Paragraphs>147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Бюджет для граждан</vt:lpstr>
      <vt:lpstr>Основные термины, применяемые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«Бюджет для граждан»   Подготовлен администрацией Серебрянского сельского поселения Раздольненского района Республики Крым  Информация для контактов  Адрес: с. Серебрянска, ул. Пушкина, 7, Раздольненский район, Республика Крым , 296209         тел. /факс (36553) 95-542           e-mail: serebryankasovet@mail.ru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Мичурино</dc:creator>
  <cp:lastModifiedBy>USER</cp:lastModifiedBy>
  <cp:revision>127</cp:revision>
  <dcterms:created xsi:type="dcterms:W3CDTF">2018-07-24T08:30:06Z</dcterms:created>
  <dcterms:modified xsi:type="dcterms:W3CDTF">2023-05-05T08:09:28Z</dcterms:modified>
</cp:coreProperties>
</file>